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B5C58-32AB-42C4-B2D3-AF74CAA1950E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11269-BD1A-406B-BFCC-81A0B91EFC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95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Outbreak of covid 19 on 31</a:t>
            </a:r>
            <a:r>
              <a:rPr lang="en-US" baseline="30000" dirty="0" smtClean="0"/>
              <a:t>st</a:t>
            </a:r>
            <a:r>
              <a:rPr lang="en-US" dirty="0" smtClean="0"/>
              <a:t> December 2019 at wuan china</a:t>
            </a:r>
          </a:p>
          <a:p>
            <a:r>
              <a:rPr lang="en-US" dirty="0" smtClean="0"/>
              <a:t>All sectors affected </a:t>
            </a:r>
          </a:p>
          <a:p>
            <a:r>
              <a:rPr lang="en-US" dirty="0" smtClean="0"/>
              <a:t>Measures taken to</a:t>
            </a:r>
            <a:r>
              <a:rPr lang="en-US" baseline="0" dirty="0" smtClean="0"/>
              <a:t> mitigate the adverse effects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83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72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Intra household</a:t>
            </a:r>
            <a:r>
              <a:rPr lang="en-US" baseline="0" dirty="0" smtClean="0"/>
              <a:t> distribution of resources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229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Mixing paid and</a:t>
            </a:r>
            <a:r>
              <a:rPr lang="en-US" baseline="0" dirty="0" smtClean="0"/>
              <a:t> unpaid occupation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7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adopt</a:t>
            </a:r>
            <a:r>
              <a:rPr lang="en-US" baseline="0" dirty="0" smtClean="0"/>
              <a:t> unstable and insecure job conditions?</a:t>
            </a:r>
          </a:p>
          <a:p>
            <a:r>
              <a:rPr lang="en-US" baseline="0" dirty="0" smtClean="0"/>
              <a:t>Return to traditional work roles </a:t>
            </a:r>
          </a:p>
          <a:p>
            <a:r>
              <a:rPr lang="en-US" baseline="0" dirty="0" smtClean="0"/>
              <a:t>SDGS drag behind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94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 a fair</a:t>
            </a:r>
            <a:r>
              <a:rPr lang="en-US" baseline="0" dirty="0" smtClean="0"/>
              <a:t> and inclusive work environment</a:t>
            </a:r>
          </a:p>
          <a:p>
            <a:r>
              <a:rPr lang="en-US" baseline="0" dirty="0" smtClean="0"/>
              <a:t>Accountability within departments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11269-BD1A-406B-BFCC-81A0B91EFCE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77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375F43B-87EA-4D88-9E82-45B05EB43F46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12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6850-0317-4983-BDA6-88E10B0E28A4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08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5CA56-9DCC-4212-B5C1-8878D03E137A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8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B623-E7C1-47F8-8FC6-F5B3051D86A7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309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46226-B9FA-45D8-BE69-3605132D8BA8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12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01D-B853-496E-B264-3CFE2D8CEF9C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618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40E2B-CD36-42FA-B0F5-32A69A88F677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5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812CE04-C2FC-4367-B64A-403DD5D85AC9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70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E61FE32-34FE-4EFC-A5F6-41CADF6A5240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12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432B-A5D5-4BBF-BDB6-64A181F1E33B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65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7B45D-C61B-4086-98AD-7508939453E2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78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96F4D-7DCE-4589-BBF9-C6DAB94DB61E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2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7626-4D21-44C9-B5AD-7393CBA624D1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8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3E4A-6B7D-4DC9-9EAE-2679FCCD0541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68BF-C932-4900-9929-EA7FCAA1F541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1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5BD-4DC3-4AAF-A426-F8E4A6664F1F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8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66C6-2DBC-4FAA-8804-EBE4B7DC905B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0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F660D82-A609-4BD1-BD90-CB19848CC992}" type="datetime1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97FB319-D106-400D-ACF6-A709DF3C1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4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How COVID-19 Has Impacted Gender Inequality in the United States Labour Market and Gender Functions </a:t>
            </a:r>
            <a:r>
              <a:rPr lang="en-GB" sz="4000" b="1" dirty="0" smtClean="0"/>
              <a:t>Attitudes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Institution </a:t>
            </a:r>
          </a:p>
          <a:p>
            <a:r>
              <a:rPr lang="en-US" dirty="0" smtClean="0"/>
              <a:t>Date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00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PMA. (2021, January 6). Study reveals stark gendered social and economic impacts of COVID-19 for youth in Kenya. Retrieved from: https://www.pmadata.org/news/study-reveals-stark-gendered-social-and-economic-impacts-covid-19-youth-kenya-0</a:t>
            </a:r>
          </a:p>
          <a:p>
            <a:r>
              <a:rPr lang="en-US" dirty="0" err="1">
                <a:solidFill>
                  <a:schemeClr val="tx1"/>
                </a:solidFill>
              </a:rPr>
              <a:t>Alon</a:t>
            </a:r>
            <a:r>
              <a:rPr lang="en-US" dirty="0">
                <a:solidFill>
                  <a:schemeClr val="tx1"/>
                </a:solidFill>
              </a:rPr>
              <a:t>, T. M., </a:t>
            </a:r>
            <a:r>
              <a:rPr lang="en-US" dirty="0" err="1">
                <a:solidFill>
                  <a:schemeClr val="tx1"/>
                </a:solidFill>
              </a:rPr>
              <a:t>Doepke</a:t>
            </a:r>
            <a:r>
              <a:rPr lang="en-US" dirty="0">
                <a:solidFill>
                  <a:schemeClr val="tx1"/>
                </a:solidFill>
              </a:rPr>
              <a:t>, M., Olmstead-Rumsey, J., &amp; </a:t>
            </a:r>
            <a:r>
              <a:rPr lang="en-US" dirty="0" err="1">
                <a:solidFill>
                  <a:schemeClr val="tx1"/>
                </a:solidFill>
              </a:rPr>
              <a:t>Tertilt</a:t>
            </a:r>
            <a:r>
              <a:rPr lang="en-US" dirty="0">
                <a:solidFill>
                  <a:schemeClr val="tx1"/>
                </a:solidFill>
              </a:rPr>
              <a:t>, M. (2020). The impact of COVID-19 on gender equality (No. w26947). National Bureau of economic research. https://faculty.wcas.northwestern.edu/~mdo738/research/COVID19_Gender_March_2020.pdf</a:t>
            </a:r>
          </a:p>
          <a:p>
            <a:r>
              <a:rPr lang="en-US" dirty="0">
                <a:solidFill>
                  <a:schemeClr val="tx1"/>
                </a:solidFill>
              </a:rPr>
              <a:t>Fisher, A. N., &amp; Ryan, M. K. (2021). Gender inequalities during COVID-19. Group Processes &amp; Intergroup Relations, 24(2), 237-245. </a:t>
            </a:r>
            <a:r>
              <a:rPr lang="en-US" dirty="0" err="1">
                <a:solidFill>
                  <a:schemeClr val="tx1"/>
                </a:solidFill>
              </a:rPr>
              <a:t>Retrived</a:t>
            </a:r>
            <a:r>
              <a:rPr lang="en-US" dirty="0">
                <a:solidFill>
                  <a:schemeClr val="tx1"/>
                </a:solidFill>
              </a:rPr>
              <a:t> from: https://journals.sagepub.com/doi/full/10.1177/1368430220984248</a:t>
            </a:r>
          </a:p>
          <a:p>
            <a:r>
              <a:rPr lang="en-US" dirty="0">
                <a:solidFill>
                  <a:schemeClr val="tx1"/>
                </a:solidFill>
              </a:rPr>
              <a:t> Chauhan, P. (2020). Gendering COVID-19: Impact of the Pandemic on Women’s Burden of Unpaid Work in India. Gender Issues, 1-25. Retrieved from https://link.springer.com/article/10.1007/s12147-020-09269-w</a:t>
            </a:r>
          </a:p>
          <a:p>
            <a:r>
              <a:rPr lang="en-US" dirty="0">
                <a:solidFill>
                  <a:schemeClr val="tx1"/>
                </a:solidFill>
              </a:rPr>
              <a:t>Grasso, M., </a:t>
            </a:r>
            <a:r>
              <a:rPr lang="en-US" dirty="0" err="1">
                <a:solidFill>
                  <a:schemeClr val="tx1"/>
                </a:solidFill>
              </a:rPr>
              <a:t>Klicperová</a:t>
            </a:r>
            <a:r>
              <a:rPr lang="en-US" dirty="0">
                <a:solidFill>
                  <a:schemeClr val="tx1"/>
                </a:solidFill>
              </a:rPr>
              <a:t>-Baker, M., </a:t>
            </a:r>
            <a:r>
              <a:rPr lang="en-US" dirty="0" err="1">
                <a:solidFill>
                  <a:schemeClr val="tx1"/>
                </a:solidFill>
              </a:rPr>
              <a:t>Koos</a:t>
            </a:r>
            <a:r>
              <a:rPr lang="en-US" dirty="0">
                <a:solidFill>
                  <a:schemeClr val="tx1"/>
                </a:solidFill>
              </a:rPr>
              <a:t>, S., </a:t>
            </a:r>
            <a:r>
              <a:rPr lang="en-US" dirty="0" err="1">
                <a:solidFill>
                  <a:schemeClr val="tx1"/>
                </a:solidFill>
              </a:rPr>
              <a:t>Kosyakova</a:t>
            </a:r>
            <a:r>
              <a:rPr lang="en-US" dirty="0">
                <a:solidFill>
                  <a:schemeClr val="tx1"/>
                </a:solidFill>
              </a:rPr>
              <a:t>, Y., Petrillo, A., &amp; </a:t>
            </a:r>
            <a:r>
              <a:rPr lang="en-US" dirty="0" err="1">
                <a:solidFill>
                  <a:schemeClr val="tx1"/>
                </a:solidFill>
              </a:rPr>
              <a:t>Vlase</a:t>
            </a:r>
            <a:r>
              <a:rPr lang="en-US" dirty="0">
                <a:solidFill>
                  <a:schemeClr val="tx1"/>
                </a:solidFill>
              </a:rPr>
              <a:t>, I. (2021). The impact of the coronavirus crisis on European societies. What have we learnt and where do we go from here?–Introduction to the COVID volume. Retrieved from https://www.tandfonline.com/doi/full/10.1080/14616696.2020.1869283</a:t>
            </a:r>
          </a:p>
          <a:p>
            <a:r>
              <a:rPr lang="en-US" dirty="0">
                <a:solidFill>
                  <a:schemeClr val="tx1"/>
                </a:solidFill>
              </a:rPr>
              <a:t>Cook, R., &amp; </a:t>
            </a:r>
            <a:r>
              <a:rPr lang="en-US" dirty="0" err="1">
                <a:solidFill>
                  <a:schemeClr val="tx1"/>
                </a:solidFill>
              </a:rPr>
              <a:t>Grimshaw</a:t>
            </a:r>
            <a:r>
              <a:rPr lang="en-US" dirty="0">
                <a:solidFill>
                  <a:schemeClr val="tx1"/>
                </a:solidFill>
              </a:rPr>
              <a:t>, D. (2021). A gendered lens on COVID-19 employment and social policies in Europe. European Societies, 23(sup1), S215-S227. Retrieved from https://www.tandfonline.com/doi/full/10.1080/14616696.2020.1822538</a:t>
            </a:r>
          </a:p>
          <a:p>
            <a:r>
              <a:rPr lang="en-US" dirty="0">
                <a:solidFill>
                  <a:schemeClr val="tx1"/>
                </a:solidFill>
              </a:rPr>
              <a:t>Eden, L., &amp; </a:t>
            </a:r>
            <a:r>
              <a:rPr lang="en-US" dirty="0" err="1">
                <a:solidFill>
                  <a:schemeClr val="tx1"/>
                </a:solidFill>
              </a:rPr>
              <a:t>Wagstaff</a:t>
            </a:r>
            <a:r>
              <a:rPr lang="en-US" dirty="0">
                <a:solidFill>
                  <a:schemeClr val="tx1"/>
                </a:solidFill>
              </a:rPr>
              <a:t>, M. F. (2021). Evidence-based policymaking and the wicked problem of SDG 5 Gender Equality. Journal of International Business Policy, 4(1), 28-57. Retrieved from: https://link.springer.com/article/10.1057/s42214-020-00054-w</a:t>
            </a:r>
          </a:p>
          <a:p>
            <a:r>
              <a:rPr lang="en-US" dirty="0" err="1">
                <a:solidFill>
                  <a:schemeClr val="tx1"/>
                </a:solidFill>
              </a:rPr>
              <a:t>Kamerlin</a:t>
            </a:r>
            <a:r>
              <a:rPr lang="en-US" dirty="0">
                <a:solidFill>
                  <a:schemeClr val="tx1"/>
                </a:solidFill>
              </a:rPr>
              <a:t>, S. C. L., &amp; </a:t>
            </a:r>
            <a:r>
              <a:rPr lang="en-US" dirty="0" err="1">
                <a:solidFill>
                  <a:schemeClr val="tx1"/>
                </a:solidFill>
              </a:rPr>
              <a:t>Wittung-Stafshede</a:t>
            </a:r>
            <a:r>
              <a:rPr lang="en-US" dirty="0">
                <a:solidFill>
                  <a:schemeClr val="tx1"/>
                </a:solidFill>
              </a:rPr>
              <a:t>, P. (2020). Female Faculty: Why So Few and Why Care?. Chemistry-A European Journal, 26(38), 8319-8323. Retrieved from : https://research.chalmers.se/publication/518146/file/518146_Fulltext.pdf</a:t>
            </a:r>
          </a:p>
          <a:p>
            <a:r>
              <a:rPr lang="en-US" dirty="0">
                <a:solidFill>
                  <a:schemeClr val="tx1"/>
                </a:solidFill>
              </a:rPr>
              <a:t>Glover, R. E., van </a:t>
            </a:r>
            <a:r>
              <a:rPr lang="en-US" dirty="0" err="1">
                <a:solidFill>
                  <a:schemeClr val="tx1"/>
                </a:solidFill>
              </a:rPr>
              <a:t>Schalkwyk</a:t>
            </a:r>
            <a:r>
              <a:rPr lang="en-US" dirty="0">
                <a:solidFill>
                  <a:schemeClr val="tx1"/>
                </a:solidFill>
              </a:rPr>
              <a:t>, M. C., </a:t>
            </a:r>
            <a:r>
              <a:rPr lang="en-US" dirty="0" err="1">
                <a:solidFill>
                  <a:schemeClr val="tx1"/>
                </a:solidFill>
              </a:rPr>
              <a:t>Akl</a:t>
            </a:r>
            <a:r>
              <a:rPr lang="en-US" dirty="0">
                <a:solidFill>
                  <a:schemeClr val="tx1"/>
                </a:solidFill>
              </a:rPr>
              <a:t>, E. A., </a:t>
            </a:r>
            <a:r>
              <a:rPr lang="en-US" dirty="0" err="1">
                <a:solidFill>
                  <a:schemeClr val="tx1"/>
                </a:solidFill>
              </a:rPr>
              <a:t>Kristjannson</a:t>
            </a:r>
            <a:r>
              <a:rPr lang="en-US" dirty="0">
                <a:solidFill>
                  <a:schemeClr val="tx1"/>
                </a:solidFill>
              </a:rPr>
              <a:t>, E., </a:t>
            </a:r>
            <a:r>
              <a:rPr lang="en-US" dirty="0" err="1">
                <a:solidFill>
                  <a:schemeClr val="tx1"/>
                </a:solidFill>
              </a:rPr>
              <a:t>Lotfi</a:t>
            </a:r>
            <a:r>
              <a:rPr lang="en-US" dirty="0">
                <a:solidFill>
                  <a:schemeClr val="tx1"/>
                </a:solidFill>
              </a:rPr>
              <a:t>, T., </a:t>
            </a:r>
            <a:r>
              <a:rPr lang="en-US" dirty="0" err="1">
                <a:solidFill>
                  <a:schemeClr val="tx1"/>
                </a:solidFill>
              </a:rPr>
              <a:t>Petkovic</a:t>
            </a:r>
            <a:r>
              <a:rPr lang="en-US" dirty="0">
                <a:solidFill>
                  <a:schemeClr val="tx1"/>
                </a:solidFill>
              </a:rPr>
              <a:t>, J., ... &amp; Welch, V. (2020). A framework for identifying and mitigating the equity harms of COVID-19 policy I	</a:t>
            </a:r>
            <a:r>
              <a:rPr lang="en-US" dirty="0" err="1">
                <a:solidFill>
                  <a:schemeClr val="tx1"/>
                </a:solidFill>
              </a:rPr>
              <a:t>nterventions</a:t>
            </a:r>
            <a:r>
              <a:rPr lang="en-US" dirty="0">
                <a:solidFill>
                  <a:schemeClr val="tx1"/>
                </a:solidFill>
              </a:rPr>
              <a:t>. Journal of clinical epidemiology, 128, 35-48. Retrieved from:</a:t>
            </a:r>
          </a:p>
          <a:p>
            <a:r>
              <a:rPr lang="en-US" dirty="0">
                <a:solidFill>
                  <a:schemeClr val="tx1"/>
                </a:solidFill>
              </a:rPr>
              <a:t>https://www.sciencedirect.com/science/article/abs/pii/S0895435620305977 </a:t>
            </a:r>
          </a:p>
          <a:p>
            <a:r>
              <a:rPr lang="en-US" dirty="0">
                <a:solidFill>
                  <a:schemeClr val="tx1"/>
                </a:solidFill>
              </a:rPr>
              <a:t>Baum, T., Mooney, S. K., Robinson, R. N., &amp; </a:t>
            </a:r>
            <a:r>
              <a:rPr lang="en-US" dirty="0" err="1">
                <a:solidFill>
                  <a:schemeClr val="tx1"/>
                </a:solidFill>
              </a:rPr>
              <a:t>Solnet</a:t>
            </a:r>
            <a:r>
              <a:rPr lang="en-US" dirty="0">
                <a:solidFill>
                  <a:schemeClr val="tx1"/>
                </a:solidFill>
              </a:rPr>
              <a:t>, D. (2020). COVID-19’s impact on the hospitality workforce–new crisis or amplification of the norm?. International Journal of Contemporary Hospitality Management. Retrieved from https://www.emerald.com/insight/content/doi/10.1108/IJCHM-04-2020-0314/full/html?skipTracking=true&amp;utm_source=TrendMD&amp;utm_medium=cpc&amp;utm_campaign=International_Journal_of_Contemporary_Hospitality_Management_TrendMD_0&amp;WT.mc_id=Emerald_TrendMD_0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524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 for your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93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According to WHO, Since December 31, 2019 the world has been fighting  the adverse effects of COVID-19.  </a:t>
            </a:r>
          </a:p>
          <a:p>
            <a:r>
              <a:rPr lang="en-US" dirty="0" smtClean="0"/>
              <a:t>Nearly all the sectors in United states have been hit by COVID -19 but the most affected  are the economy, health, education, hospitality, immigration, tourisms, transportation among others. </a:t>
            </a:r>
          </a:p>
          <a:p>
            <a:r>
              <a:rPr lang="en-US" dirty="0" smtClean="0"/>
              <a:t>Since the first incidence millions of people across the globe have been infected with the disease with a huge number recovering but the mortality rates increasing. </a:t>
            </a:r>
          </a:p>
          <a:p>
            <a:r>
              <a:rPr lang="en-US" dirty="0" smtClean="0"/>
              <a:t>Several measures have been put in place to mitigate the effects of COVID -19. </a:t>
            </a:r>
          </a:p>
          <a:p>
            <a:r>
              <a:rPr lang="en-US" dirty="0" smtClean="0"/>
              <a:t>This presentations provides a detailed account on the qualitative interviews on research done on how COVID-19 has impacted the gender inequality.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6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According to the PMA (2021) report in adequate income as well as work prospects have triggered a slew financial as well as social problems for the vulnerable groups including the youths and women hence pose a critical health as well as safety risks. </a:t>
            </a:r>
          </a:p>
          <a:p>
            <a:r>
              <a:rPr lang="en-US" dirty="0" smtClean="0"/>
              <a:t>Most youths and women are left struggling since they cannot access any source of income generating activity.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31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 employment prospects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COVID-19 is expected to have a disproportionately negative effect on women's employment </a:t>
            </a:r>
            <a:r>
              <a:rPr lang="en-US" dirty="0" smtClean="0"/>
              <a:t>prospects,</a:t>
            </a:r>
          </a:p>
          <a:p>
            <a:r>
              <a:rPr lang="en-US" dirty="0" smtClean="0"/>
              <a:t>It is expected that women would find it difficult to secure job opportunities as compared to men and the effects </a:t>
            </a:r>
            <a:r>
              <a:rPr lang="en-US" dirty="0"/>
              <a:t>will be worse than in previous economic </a:t>
            </a:r>
            <a:r>
              <a:rPr lang="en-US" dirty="0" smtClean="0"/>
              <a:t>downturns (</a:t>
            </a:r>
            <a:r>
              <a:rPr lang="en-GB" dirty="0" smtClean="0"/>
              <a:t>Alon</a:t>
            </a:r>
            <a:r>
              <a:rPr lang="en-GB" dirty="0"/>
              <a:t> </a:t>
            </a:r>
            <a:r>
              <a:rPr lang="en-GB" dirty="0" smtClean="0"/>
              <a:t>et al 2020).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257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Abuse of vulnerable victims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dirty="0" smtClean="0"/>
              <a:t>Fisher</a:t>
            </a:r>
            <a:r>
              <a:rPr lang="en-GB" dirty="0"/>
              <a:t> </a:t>
            </a:r>
            <a:r>
              <a:rPr lang="en-GB" dirty="0" smtClean="0"/>
              <a:t>&amp; Ryan (2021) state that </a:t>
            </a:r>
            <a:r>
              <a:rPr lang="en-US" dirty="0" smtClean="0"/>
              <a:t>some </a:t>
            </a:r>
            <a:r>
              <a:rPr lang="en-US" dirty="0"/>
              <a:t>of the workplace gender disparities that emerged during the COVID-19 era.</a:t>
            </a:r>
            <a:endParaRPr lang="en-US" sz="2400" dirty="0" smtClean="0">
              <a:effectLst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Health and well-being, home, domestic abuse, job and poverty, and leadership are only a few of the variables examined. </a:t>
            </a:r>
            <a:endParaRPr lang="en-US" sz="2400" dirty="0" smtClean="0">
              <a:effectLst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In comparison to men, women and people from disadvantaged gender groups are more likely to be victims of abuse</a:t>
            </a:r>
            <a:r>
              <a:rPr lang="en-US" dirty="0" smtClean="0"/>
              <a:t>.</a:t>
            </a:r>
            <a:endParaRPr lang="en-US" sz="2400" dirty="0" smtClean="0">
              <a:effectLst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In comparison to Cis-men, disadvantaged gender groups and women earn less, save less, have</a:t>
            </a:r>
            <a:r>
              <a:rPr lang="en-GB" dirty="0" smtClean="0"/>
              <a:t> </a:t>
            </a:r>
            <a:r>
              <a:rPr lang="en-US" dirty="0"/>
              <a:t>less job stability, and are more likely to work in the informal sector.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17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Unpaid labor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According to </a:t>
            </a:r>
            <a:r>
              <a:rPr lang="en-GB" dirty="0" smtClean="0"/>
              <a:t>Chauhan</a:t>
            </a:r>
            <a:r>
              <a:rPr lang="en-GB" dirty="0"/>
              <a:t> </a:t>
            </a:r>
            <a:r>
              <a:rPr lang="en-GB" dirty="0" smtClean="0"/>
              <a:t> (</a:t>
            </a:r>
            <a:r>
              <a:rPr lang="en-GB" dirty="0"/>
              <a:t>2020</a:t>
            </a:r>
            <a:r>
              <a:rPr lang="en-GB" dirty="0" smtClean="0"/>
              <a:t>) states that there is an increase in the gender disparity on increased of unpaid labour between the male and female. </a:t>
            </a:r>
          </a:p>
          <a:p>
            <a:r>
              <a:rPr lang="en-US" dirty="0" smtClean="0"/>
              <a:t>The </a:t>
            </a:r>
            <a:r>
              <a:rPr lang="en-US" dirty="0"/>
              <a:t>amount of time spent on unpaid jobs is projected to be 16.4 billion hours a day, with women accounting for 75 percent of the total. </a:t>
            </a:r>
          </a:p>
          <a:p>
            <a:r>
              <a:rPr lang="en-US" dirty="0"/>
              <a:t>Men profit the most from the intra-household distribution of resources due to a lack of individual income, bargaining power, and decision-making in the household environment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Grasso et al. (2021) states that online </a:t>
            </a:r>
            <a:r>
              <a:rPr lang="en-US" dirty="0"/>
              <a:t>surveys conducted in Germany and Italy, economic conditions played a role in drastic shifts in household partners.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7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Gendered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Cook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smtClean="0"/>
              <a:t>Grimshaw</a:t>
            </a:r>
            <a:r>
              <a:rPr lang="en-US" dirty="0"/>
              <a:t> </a:t>
            </a:r>
            <a:r>
              <a:rPr lang="en-US" dirty="0" smtClean="0"/>
              <a:t>(2021) suggests</a:t>
            </a:r>
            <a:r>
              <a:rPr lang="en-US" dirty="0"/>
              <a:t> </a:t>
            </a:r>
            <a:r>
              <a:rPr lang="en-US" dirty="0" smtClean="0"/>
              <a:t>women </a:t>
            </a:r>
            <a:r>
              <a:rPr lang="en-US" dirty="0"/>
              <a:t>are disproportionately represented in healthcare professionals, and as a result of their increased exposure, they gain more attention</a:t>
            </a:r>
            <a:r>
              <a:rPr lang="en-US" dirty="0" smtClean="0"/>
              <a:t>.</a:t>
            </a:r>
          </a:p>
          <a:p>
            <a:r>
              <a:rPr lang="en-US" dirty="0"/>
              <a:t>According to the findings, families with children must mix paid and unpaid childcare for school and nursery school children.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480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development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According to </a:t>
            </a:r>
            <a:r>
              <a:rPr lang="en-US" dirty="0" smtClean="0"/>
              <a:t>Edenv</a:t>
            </a:r>
            <a:r>
              <a:rPr lang="en-US" dirty="0" smtClean="0"/>
              <a:t>&amp; </a:t>
            </a:r>
            <a:r>
              <a:rPr lang="en-US" dirty="0" smtClean="0"/>
              <a:t>Wagstaff</a:t>
            </a:r>
            <a:r>
              <a:rPr lang="en-US" dirty="0"/>
              <a:t> </a:t>
            </a:r>
            <a:r>
              <a:rPr lang="en-US" dirty="0" smtClean="0"/>
              <a:t>(2021) </a:t>
            </a:r>
            <a:r>
              <a:rPr lang="en-US" dirty="0"/>
              <a:t>Gender is regarded as a wicked concern because the SDGs are dynamic in nature and manifest at the intersection of public versus private and profit versus non-profit</a:t>
            </a:r>
            <a:r>
              <a:rPr lang="en-US" dirty="0" smtClean="0"/>
              <a:t>.</a:t>
            </a:r>
          </a:p>
          <a:p>
            <a:r>
              <a:rPr lang="en-US" dirty="0"/>
              <a:t>The COVID-19 faces a significant challenge in meeting the 2030 Sustainable Development Goals.</a:t>
            </a:r>
          </a:p>
          <a:p>
            <a:r>
              <a:rPr lang="en-US" dirty="0"/>
              <a:t>Gender equality is one of the priorities, and if women are returned to their traditional </a:t>
            </a:r>
            <a:r>
              <a:rPr lang="en-US" dirty="0" smtClean="0"/>
              <a:t>roles, </a:t>
            </a:r>
            <a:r>
              <a:rPr lang="en-US" dirty="0"/>
              <a:t>the SDGs </a:t>
            </a:r>
            <a:r>
              <a:rPr lang="en-US" dirty="0" smtClean="0"/>
              <a:t>will not </a:t>
            </a:r>
            <a:r>
              <a:rPr lang="en-US" dirty="0"/>
              <a:t>stay on track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Some industries such as hospitality which were worst hit by COVID-19 continuously adopt unstainable as well as insecure job conditions (Baum et al., 2020</a:t>
            </a:r>
            <a:r>
              <a:rPr lang="en-US" dirty="0"/>
              <a:t>).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70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discrimination in workplace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Kamerlin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smtClean="0"/>
              <a:t>Wittung-Stafshede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(2020</a:t>
            </a:r>
            <a:r>
              <a:rPr lang="en-US" dirty="0" smtClean="0"/>
              <a:t>) </a:t>
            </a:r>
            <a:r>
              <a:rPr lang="en-US" dirty="0"/>
              <a:t>looks at why so few people think for gender equality in the workplace. Gender discrimination in the workplace can be addressed by creating a more fair and inclusive working </a:t>
            </a:r>
            <a:r>
              <a:rPr lang="en-US" dirty="0" smtClean="0"/>
              <a:t>climate.</a:t>
            </a:r>
          </a:p>
          <a:p>
            <a:r>
              <a:rPr lang="en-US" dirty="0" smtClean="0"/>
              <a:t>There is need for the departments to be accountable in enhancing the gender equity in the workplace rather relying on other stakeholders.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FB319-D106-400D-ACF6-A709DF3C137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666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54</TotalTime>
  <Words>1222</Words>
  <Application>Microsoft Office PowerPoint</Application>
  <PresentationFormat>Widescreen</PresentationFormat>
  <Paragraphs>82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 Boardroom</vt:lpstr>
      <vt:lpstr>How COVID-19 Has Impacted Gender Inequality in the United States Labour Market and Gender Functions Attitudes</vt:lpstr>
      <vt:lpstr>Introduction </vt:lpstr>
      <vt:lpstr>Income </vt:lpstr>
      <vt:lpstr>Women employment prospects </vt:lpstr>
      <vt:lpstr>Abuse of vulnerable victims </vt:lpstr>
      <vt:lpstr>Unpaid labor</vt:lpstr>
      <vt:lpstr>Gendered jobs</vt:lpstr>
      <vt:lpstr>Sustainable development goals </vt:lpstr>
      <vt:lpstr>Gender discrimination in workplace</vt:lpstr>
      <vt:lpstr>References 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COVID-19 Has Impacted Gender Inequality in the United States Labour Market and Gender Functions Attitudes</dc:title>
  <dc:creator>michael mutinda</dc:creator>
  <cp:lastModifiedBy>michael mutinda</cp:lastModifiedBy>
  <cp:revision>24</cp:revision>
  <dcterms:created xsi:type="dcterms:W3CDTF">2021-05-21T02:43:27Z</dcterms:created>
  <dcterms:modified xsi:type="dcterms:W3CDTF">2021-05-21T03:38:22Z</dcterms:modified>
</cp:coreProperties>
</file>